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323" r:id="rId2"/>
    <p:sldId id="468" r:id="rId3"/>
    <p:sldId id="334" r:id="rId4"/>
    <p:sldId id="444" r:id="rId5"/>
    <p:sldId id="454" r:id="rId6"/>
    <p:sldId id="456" r:id="rId7"/>
    <p:sldId id="455" r:id="rId8"/>
    <p:sldId id="457" r:id="rId9"/>
    <p:sldId id="458" r:id="rId10"/>
    <p:sldId id="459" r:id="rId11"/>
    <p:sldId id="460" r:id="rId12"/>
    <p:sldId id="461" r:id="rId13"/>
    <p:sldId id="463" r:id="rId14"/>
    <p:sldId id="462" r:id="rId15"/>
    <p:sldId id="465" r:id="rId16"/>
    <p:sldId id="464" r:id="rId17"/>
    <p:sldId id="466" r:id="rId18"/>
    <p:sldId id="435" r:id="rId19"/>
    <p:sldId id="427" r:id="rId20"/>
    <p:sldId id="428" r:id="rId21"/>
    <p:sldId id="429" r:id="rId22"/>
    <p:sldId id="430" r:id="rId23"/>
    <p:sldId id="436" r:id="rId24"/>
    <p:sldId id="437" r:id="rId25"/>
    <p:sldId id="438" r:id="rId26"/>
    <p:sldId id="443" r:id="rId27"/>
    <p:sldId id="422" r:id="rId28"/>
    <p:sldId id="440" r:id="rId29"/>
    <p:sldId id="432" r:id="rId30"/>
    <p:sldId id="441" r:id="rId31"/>
    <p:sldId id="451" r:id="rId32"/>
    <p:sldId id="453" r:id="rId33"/>
    <p:sldId id="452" r:id="rId34"/>
    <p:sldId id="431" r:id="rId35"/>
    <p:sldId id="442" r:id="rId36"/>
    <p:sldId id="445" r:id="rId37"/>
    <p:sldId id="420" r:id="rId38"/>
    <p:sldId id="446" r:id="rId39"/>
    <p:sldId id="449" r:id="rId40"/>
    <p:sldId id="447" r:id="rId41"/>
    <p:sldId id="448" r:id="rId42"/>
    <p:sldId id="450" r:id="rId43"/>
    <p:sldId id="403" r:id="rId44"/>
    <p:sldId id="380" r:id="rId45"/>
    <p:sldId id="419" r:id="rId46"/>
    <p:sldId id="398" r:id="rId4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000000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7" autoAdjust="0"/>
  </p:normalViewPr>
  <p:slideViewPr>
    <p:cSldViewPr>
      <p:cViewPr varScale="1">
        <p:scale>
          <a:sx n="90" d="100"/>
          <a:sy n="90" d="100"/>
        </p:scale>
        <p:origin x="108" y="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4-3-2015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party started in </a:t>
            </a:r>
            <a:r>
              <a:rPr lang="en-US" b="1" dirty="0" smtClean="0"/>
              <a:t>March 2014</a:t>
            </a:r>
            <a:r>
              <a:rPr lang="en-US" b="0" dirty="0" smtClean="0"/>
              <a:t>.</a:t>
            </a:r>
          </a:p>
          <a:p>
            <a:r>
              <a:rPr lang="en-US" b="0" i="1" dirty="0" smtClean="0"/>
              <a:t>Left to right: </a:t>
            </a:r>
            <a:r>
              <a:rPr lang="en-US" b="0" dirty="0" smtClean="0"/>
              <a:t>Sony Smartwatch</a:t>
            </a:r>
            <a:r>
              <a:rPr lang="en-US" b="0" baseline="0" dirty="0" smtClean="0"/>
              <a:t> 3, Samsung Gear Live,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, LG G Watch, LG Watch Urbane, Motorola Moto 360, (front) LG G Watch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78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fast, sharp, and immediate.”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6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helpful, respectful, and responsive.”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33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“Android Wear is gestural, simple, and fast.”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465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watchfaces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57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855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2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4-3-2015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0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android.com/intl/en_us/new/images/banners/wear1-22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27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4-3-2015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contras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4-3-2015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7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4-3-2015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8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78" r:id="rId4"/>
    <p:sldLayoutId id="2147483679" r:id="rId5"/>
    <p:sldLayoutId id="2147483683" r:id="rId6"/>
    <p:sldLayoutId id="2147483682" r:id="rId7"/>
    <p:sldLayoutId id="2147483681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microsoft.com/office/2007/relationships/hdphoto" Target="../media/hdphoto3.wdp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design/wear/structure.html" TargetMode="External"/><Relationship Id="rId2" Type="http://schemas.openxmlformats.org/officeDocument/2006/relationships/hyperlink" Target="http://developer.android.com/design/wear/principles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+mn-lt"/>
              </a:rPr>
              <a:t>Wear′s the Party!</a:t>
            </a:r>
            <a:endParaRPr lang="en-US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3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4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5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3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6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5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7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3-ex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Creative vision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60020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Launched automatically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Cards appear on the stream when they become relevant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timely, relevant and very specific.”</a:t>
            </a:r>
          </a:p>
        </p:txBody>
      </p:sp>
    </p:spTree>
    <p:extLst>
      <p:ext uri="{BB962C8B-B14F-4D97-AF65-F5344CB8AC3E}">
        <p14:creationId xmlns:p14="http://schemas.microsoft.com/office/powerpoint/2010/main" val="2361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wear3-16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60"/>
          <a:stretch/>
        </p:blipFill>
        <p:spPr bwMode="auto">
          <a:xfrm>
            <a:off x="-27051" y="-171400"/>
            <a:ext cx="12246103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+mn-lt"/>
              </a:rPr>
              <a:t>Wear′s the Party!</a:t>
            </a:r>
            <a:endParaRPr lang="en-US" sz="5400" dirty="0">
              <a:solidFill>
                <a:srgbClr val="F8C02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460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Glanceable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 information in a split second</a:t>
            </a:r>
            <a:endParaRPr lang="en-US" dirty="0"/>
          </a:p>
        </p:txBody>
      </p:sp>
      <p:pic>
        <p:nvPicPr>
          <p:cNvPr id="11266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0200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fast, sharp, and immediate.”</a:t>
            </a:r>
          </a:p>
        </p:txBody>
      </p:sp>
    </p:spTree>
    <p:extLst>
      <p:ext uri="{BB962C8B-B14F-4D97-AF65-F5344CB8AC3E}">
        <p14:creationId xmlns:p14="http://schemas.microsoft.com/office/powerpoint/2010/main" val="11638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 and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interrupts you when necessary and always on hand to provide an answer</a:t>
            </a:r>
            <a:endParaRPr lang="en-US" dirty="0"/>
          </a:p>
        </p:txBody>
      </p:sp>
      <p:pic>
        <p:nvPicPr>
          <p:cNvPr id="12290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376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helpful, respectful, and responsive.”</a:t>
            </a:r>
          </a:p>
        </p:txBody>
      </p:sp>
    </p:spTree>
    <p:extLst>
      <p:ext uri="{BB962C8B-B14F-4D97-AF65-F5344CB8AC3E}">
        <p14:creationId xmlns:p14="http://schemas.microsoft.com/office/powerpoint/2010/main" val="34914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or low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rarely needed, and avoids fine-grained finger movements</a:t>
            </a:r>
            <a:endParaRPr lang="en-US" dirty="0"/>
          </a:p>
        </p:txBody>
      </p:sp>
      <p:pic>
        <p:nvPicPr>
          <p:cNvPr id="13314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020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gestural, simple, and fast.”</a:t>
            </a:r>
          </a:p>
        </p:txBody>
      </p:sp>
    </p:spTree>
    <p:extLst>
      <p:ext uri="{BB962C8B-B14F-4D97-AF65-F5344CB8AC3E}">
        <p14:creationId xmlns:p14="http://schemas.microsoft.com/office/powerpoint/2010/main" val="18175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android.com/intl/en_us/new/images/banners/wear1-2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Under the hood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6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Android-powered wearable on your wrist</a:t>
            </a:r>
          </a:p>
          <a:p>
            <a:pPr lvl="1"/>
            <a:r>
              <a:rPr lang="en-US" dirty="0" smtClean="0"/>
              <a:t>Running 5.0 Lollipop</a:t>
            </a:r>
          </a:p>
          <a:p>
            <a:pPr lvl="1"/>
            <a:r>
              <a:rPr lang="en-US" dirty="0" smtClean="0"/>
              <a:t>Specially </a:t>
            </a:r>
            <a:r>
              <a:rPr lang="en-US" dirty="0"/>
              <a:t>designed </a:t>
            </a:r>
            <a:r>
              <a:rPr lang="en-US" dirty="0" smtClean="0"/>
              <a:t>apps for Wear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 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Connected to phone or tablet</a:t>
            </a:r>
          </a:p>
          <a:p>
            <a:pPr lvl="1"/>
            <a:r>
              <a:rPr lang="en-US" dirty="0" smtClean="0"/>
              <a:t>Portal </a:t>
            </a:r>
            <a:r>
              <a:rPr lang="en-US" dirty="0"/>
              <a:t>to the internet</a:t>
            </a:r>
          </a:p>
          <a:p>
            <a:pPr lvl="1"/>
            <a:r>
              <a:rPr lang="en-US" dirty="0" smtClean="0"/>
              <a:t>Mirrors </a:t>
            </a:r>
            <a:r>
              <a:rPr lang="en-US" dirty="0" smtClean="0"/>
              <a:t>notifications</a:t>
            </a:r>
          </a:p>
          <a:p>
            <a:pPr lvl="1"/>
            <a:r>
              <a:rPr lang="en-US" dirty="0" smtClean="0"/>
              <a:t>Requires 4.3+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wear3-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844824"/>
            <a:ext cx="10972800" cy="3168352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Watchfaces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Notifications</a:t>
            </a:r>
            <a:br>
              <a:rPr lang="en-US" sz="6000" dirty="0" smtClean="0"/>
            </a:br>
            <a:r>
              <a:rPr lang="en-US" sz="6000" dirty="0" smtClean="0"/>
              <a:t>Wear apps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21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9" y="1604944"/>
            <a:ext cx="1255836" cy="176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0" y="3484275"/>
            <a:ext cx="1326587" cy="1768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1604944"/>
            <a:ext cx="1326587" cy="1768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3484275"/>
            <a:ext cx="1326587" cy="1768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3484275"/>
            <a:ext cx="1326587" cy="1768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1604944"/>
            <a:ext cx="1326587" cy="176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34" y="3484275"/>
            <a:ext cx="1326587" cy="1768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4" y="1604944"/>
            <a:ext cx="1255836" cy="1768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43" y="1604944"/>
            <a:ext cx="1326587" cy="1768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78" y="1604944"/>
            <a:ext cx="1326587" cy="1768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70" y="3479473"/>
            <a:ext cx="1326587" cy="1768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0" y="3484275"/>
            <a:ext cx="1326587" cy="1768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72" y="3484275"/>
            <a:ext cx="1326587" cy="1768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00" y="1604944"/>
            <a:ext cx="1326587" cy="1768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22" y="1604944"/>
            <a:ext cx="1255836" cy="17687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52" y="3484275"/>
            <a:ext cx="1255836" cy="176878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Lollipop, no standard</a:t>
            </a:r>
          </a:p>
          <a:p>
            <a:r>
              <a:rPr lang="en-US" dirty="0" smtClean="0"/>
              <a:t>Draws on a OpenGL-backed canvas inside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24" name="Group 2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7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http://cdn.arstechnica.net/wp-content/uploads/2015/02/LG_WATCH_URBANE_GOLD_01-640x64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258359"/>
            <a:ext cx="2702642" cy="27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6.ggpht.com/waDGWLHy0veS7abmQ34b1PYZpRfpy6IttWymZonv9ncauM2HBXZCqIOaqtwx9q6qyw=h8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141609"/>
            <a:ext cx="2596399" cy="25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2.bp.blogspot.com/-rwQd1PY7rSQ/U7WUqBSIb2I/AAAAAAAAQkM/Un1P92Urk1Q/s1600/Samsung-Gear-Li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6" y="2026560"/>
            <a:ext cx="2826498" cy="28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0.mmr.ms/i/1274304/1/1000x10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883" y="2018149"/>
            <a:ext cx="2718316" cy="27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gpht.com/ZOO1MfqlrFDXbyY7XggxHgeC3UR_dCh8IGse7klBd3My9WD_-l35_PL6nmAHkPAO3XZ_=w8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12" y="2015230"/>
            <a:ext cx="2986369" cy="29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4.bp.blogspot.com/-sMba0IgUj-E/VC2ENwlPWzI/AAAAAAAATrU/D-4QeeOPozY/s1600/Moto-360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773" y="1916832"/>
            <a:ext cx="3540544" cy="29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5.ggpht.com/fsSWemi15PE-H39utoGpnpIVCUPnGsXfIz5t2IMWmB5zfddGq48n4_PCdgpg86EQTvcy=h80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803" y="3351648"/>
            <a:ext cx="2868898" cy="28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14" name="Group 1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NotificationCompat</a:t>
            </a:r>
            <a:r>
              <a:rPr lang="en-US" dirty="0" smtClean="0"/>
              <a:t> works </a:t>
            </a:r>
            <a:r>
              <a:rPr lang="en-US" dirty="0" smtClean="0"/>
              <a:t>“out of the box”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64059" y="2778332"/>
            <a:ext cx="10063883" cy="1439962"/>
            <a:chOff x="2008781" y="2778332"/>
            <a:chExt cx="10063883" cy="14399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46148" y="2778332"/>
              <a:ext cx="2877048" cy="14373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ross 25"/>
          <p:cNvSpPr/>
          <p:nvPr/>
        </p:nvSpPr>
        <p:spPr>
          <a:xfrm rot="2700000">
            <a:off x="2723276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00000">
            <a:off x="4158765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054567" y="4580155"/>
            <a:ext cx="4323906" cy="1101341"/>
            <a:chOff x="1054567" y="4580155"/>
            <a:chExt cx="4323906" cy="1101341"/>
          </a:xfrm>
        </p:grpSpPr>
        <p:sp>
          <p:nvSpPr>
            <p:cNvPr id="30" name="TextBox 29"/>
            <p:cNvSpPr txBox="1"/>
            <p:nvPr/>
          </p:nvSpPr>
          <p:spPr>
            <a:xfrm rot="5400000">
              <a:off x="1549574" y="4085148"/>
              <a:ext cx="595035" cy="1585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00" b="1" dirty="0" smtClean="0">
                  <a:solidFill>
                    <a:srgbClr val="FFC000"/>
                  </a:solidFill>
                </a:rPr>
                <a:t>}</a:t>
              </a:r>
              <a:endParaRPr lang="en-US" sz="9700" b="1" dirty="0">
                <a:solidFill>
                  <a:srgbClr val="FFC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4059" y="5219831"/>
              <a:ext cx="43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Title, description and icon</a:t>
              </a:r>
              <a:endParaRPr lang="en-US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22205" y="4194587"/>
            <a:ext cx="3170099" cy="1486909"/>
            <a:chOff x="5322205" y="4194587"/>
            <a:chExt cx="3170099" cy="1486909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6391729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8473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Actions</a:t>
              </a:r>
              <a:endParaRPr lang="en-US" sz="24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96130" y="4194587"/>
            <a:ext cx="3170099" cy="1486909"/>
            <a:chOff x="8196130" y="4194587"/>
            <a:chExt cx="3170099" cy="1486909"/>
          </a:xfrm>
        </p:grpSpPr>
        <p:sp>
          <p:nvSpPr>
            <p:cNvPr id="29" name="TextBox 28"/>
            <p:cNvSpPr txBox="1"/>
            <p:nvPr/>
          </p:nvSpPr>
          <p:spPr>
            <a:xfrm rot="5400000">
              <a:off x="9265654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52398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Reserved actions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943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7747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-0.17097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Enriching notifications with voice reply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Replying by voice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69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Enriching notifications with voice reply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</a:t>
            </a:r>
            <a:r>
              <a:rPr lang="en-US" dirty="0" err="1" smtClean="0"/>
              <a:t>RemoteInput</a:t>
            </a:r>
            <a:r>
              <a:rPr lang="en-US" dirty="0" smtClean="0"/>
              <a:t> to Reply action</a:t>
            </a:r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replyAction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NotificationCompat.Action.Builder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R.drawable.ic_reply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R.string.reply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replyPendingIntent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addRemoteInput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RemoteInput.Builder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(EXTRA_REPLY_TEXT)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setLabel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R.string.replyLabel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.build())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.build();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8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Enriching notifications with voice reply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app to use reply text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Bundle results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RemoteInput.getResultsFromIntent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(results != null)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String message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results.getString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(EXTRA_REPLY_TEXT);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400" dirty="0"/>
          </a:p>
          <a:p>
            <a:r>
              <a:rPr lang="en-US" dirty="0" smtClean="0"/>
              <a:t>Bonus: this doesn’t </a:t>
            </a:r>
            <a:r>
              <a:rPr lang="en-US" dirty="0"/>
              <a:t>alter existing </a:t>
            </a:r>
            <a:r>
              <a:rPr lang="en-US" dirty="0" smtClean="0"/>
              <a:t>app behavior</a:t>
            </a:r>
            <a:endParaRPr lang="en-US" dirty="0"/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25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5" name="Picture 12" descr="https://developer.android.com/design/media/wear/2D_picker_action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161" y="1600200"/>
            <a:ext cx="680767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APK for Wear is bundled inside the mobile’s APK</a:t>
            </a:r>
          </a:p>
          <a:p>
            <a:r>
              <a:rPr lang="en-US" dirty="0" smtClean="0"/>
              <a:t>Enhanced with:</a:t>
            </a:r>
          </a:p>
          <a:p>
            <a:pPr lvl="1"/>
            <a:r>
              <a:rPr lang="en-US" dirty="0" smtClean="0"/>
              <a:t>Pages</a:t>
            </a:r>
          </a:p>
          <a:p>
            <a:pPr lvl="1"/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Replies</a:t>
            </a:r>
          </a:p>
          <a:p>
            <a:pPr lvl="1"/>
            <a:r>
              <a:rPr lang="en-US" dirty="0" smtClean="0"/>
              <a:t>Custom backgrounds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developer.android.com/design/wear/principles.html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developer.android.com/design/wear/structure.html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8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ndroid Wear Windows 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12776"/>
            <a:ext cx="60960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indows 95 on Android Wea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3132028"/>
            <a:ext cx="3048000" cy="171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Enable </a:t>
            </a:r>
            <a:r>
              <a:rPr lang="en-US" b="1" dirty="0"/>
              <a:t>ADB debugging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1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Approve your </a:t>
            </a:r>
            <a:r>
              <a:rPr lang="en-US" dirty="0" smtClean="0"/>
              <a:t>computer’s RSA </a:t>
            </a:r>
            <a:r>
              <a:rPr lang="en-US" dirty="0"/>
              <a:t>signature in </a:t>
            </a:r>
            <a:r>
              <a:rPr lang="en-US" dirty="0" smtClean="0"/>
              <a:t>the pop-up </a:t>
            </a:r>
            <a:r>
              <a:rPr lang="en-US" dirty="0"/>
              <a:t>on your phone</a:t>
            </a:r>
          </a:p>
        </p:txBody>
      </p:sp>
      <p:pic>
        <p:nvPicPr>
          <p:cNvPr id="21506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560004"/>
            <a:ext cx="403244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Short 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Bluetooth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 smtClean="0"/>
              <a:t>Enable </a:t>
            </a:r>
            <a:r>
              <a:rPr lang="en-US" b="1" dirty="0" smtClean="0"/>
              <a:t>Debug over Bluetooth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6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Connect the handheld to your machine over </a:t>
            </a:r>
            <a:r>
              <a:rPr lang="en-US" dirty="0" smtClean="0"/>
              <a:t>USB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Approve </a:t>
            </a:r>
            <a:r>
              <a:rPr lang="en-US" dirty="0"/>
              <a:t>your computer’s RSA signature in the pop-up on your </a:t>
            </a:r>
            <a:r>
              <a:rPr lang="en-US" dirty="0" smtClean="0"/>
              <a:t>phone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common project to share constants between your wear and handheld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9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5" t="11008" r="29306" b="29004"/>
          <a:stretch/>
        </p:blipFill>
        <p:spPr>
          <a:xfrm>
            <a:off x="749468" y="1363806"/>
            <a:ext cx="728620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22" t="11128" r="4316" b="4902"/>
          <a:stretch/>
        </p:blipFill>
        <p:spPr>
          <a:xfrm>
            <a:off x="5100836" y="1705686"/>
            <a:ext cx="634169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4869160"/>
            <a:ext cx="30837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officesunshine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20655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Wear′s the Party!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52" y="2604568"/>
            <a:ext cx="1166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Source code &amp; slides:</a:t>
            </a:r>
            <a:br>
              <a:rPr lang="en-US" sz="2400" dirty="0" smtClean="0"/>
            </a:br>
            <a:r>
              <a:rPr lang="en-US" sz="2400" b="1" dirty="0" smtClean="0"/>
              <a:t>http://github.com/Pixplicity/weardemo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013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9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4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29649</TotalTime>
  <Words>488</Words>
  <Application>Microsoft Office PowerPoint</Application>
  <PresentationFormat>Widescreen</PresentationFormat>
  <Paragraphs>113</Paragraphs>
  <Slides>46</Slides>
  <Notes>10</Notes>
  <HiddenSlides>1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Consolas</vt:lpstr>
      <vt:lpstr>Roboto</vt:lpstr>
      <vt:lpstr>1_Office Theme</vt:lpstr>
      <vt:lpstr>Wear′s the Party!</vt:lpstr>
      <vt:lpstr>Wear′s the Party!</vt:lpstr>
      <vt:lpstr>PowerPoint Presentation</vt:lpstr>
      <vt:lpstr>Short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vision</vt:lpstr>
      <vt:lpstr>Launched automatically</vt:lpstr>
      <vt:lpstr>Glanceable</vt:lpstr>
      <vt:lpstr>Suggest and demand</vt:lpstr>
      <vt:lpstr>Zero or low interaction</vt:lpstr>
      <vt:lpstr>Under the hood</vt:lpstr>
      <vt:lpstr>It’s Android</vt:lpstr>
      <vt:lpstr>It’s not a replacement</vt:lpstr>
      <vt:lpstr>Watchfaces Notifications Wear apps</vt:lpstr>
      <vt:lpstr>Watchfaces</vt:lpstr>
      <vt:lpstr>Watchfaces</vt:lpstr>
      <vt:lpstr>Notifications</vt:lpstr>
      <vt:lpstr>Notifications</vt:lpstr>
      <vt:lpstr>Enriching notifications with voice reply</vt:lpstr>
      <vt:lpstr>Enriching notifications with voice reply</vt:lpstr>
      <vt:lpstr>Enriching notifications with voice reply</vt:lpstr>
      <vt:lpstr>Wear apps</vt:lpstr>
      <vt:lpstr>Wear apps</vt:lpstr>
      <vt:lpstr>Wear apps</vt:lpstr>
      <vt:lpstr>…and more!</vt:lpstr>
      <vt:lpstr>Debugging</vt:lpstr>
      <vt:lpstr>Debugging</vt:lpstr>
      <vt:lpstr>Debugging over Bluetooth</vt:lpstr>
      <vt:lpstr>Debugging over Bluetooth</vt:lpstr>
      <vt:lpstr>Tips</vt:lpstr>
      <vt:lpstr>Gotchas!</vt:lpstr>
      <vt:lpstr>Useful stuff</vt:lpstr>
      <vt:lpstr>Added value</vt:lpstr>
      <vt:lpstr>Wear′s the Party!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338</cp:revision>
  <dcterms:created xsi:type="dcterms:W3CDTF">2012-01-27T11:16:21Z</dcterms:created>
  <dcterms:modified xsi:type="dcterms:W3CDTF">2015-03-04T23:59:44Z</dcterms:modified>
</cp:coreProperties>
</file>